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56" r:id="rId2"/>
  </p:sldIdLst>
  <p:sldSz cx="9144000" cy="6858000" type="screen4x3"/>
  <p:notesSz cx="9296400" cy="6881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 autoAdjust="0"/>
    <p:restoredTop sz="91169" autoAdjust="0"/>
  </p:normalViewPr>
  <p:slideViewPr>
    <p:cSldViewPr>
      <p:cViewPr varScale="1">
        <p:scale>
          <a:sx n="43" d="100"/>
          <a:sy n="43" d="100"/>
        </p:scale>
        <p:origin x="81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2EC1A-A94E-443F-9751-F5EDFF542B38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515938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268663"/>
            <a:ext cx="7435850" cy="30972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35738"/>
            <a:ext cx="4029075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535738"/>
            <a:ext cx="4029075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14ACA-05B1-4D59-89C2-079132A85F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86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14ACA-05B1-4D59-89C2-079132A85F2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9557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A3F615-9F6F-446D-A3B3-77CD101C1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D006FC-D030-4B0F-A89C-B011768E0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F7756B-8F57-40D9-A654-E5D56F151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11C6C7-23C2-4DFC-BD14-C7F734A6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EFB2E4-F005-4A4A-A4D8-DDB1D9484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09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4463D-399D-4F5A-9BE0-98257AF30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8DC7A5-17B6-4A87-87ED-B73EAC49E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E14088-4328-4763-885F-84AD68E1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29405D-F074-45B0-8B39-F04CFC07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1C7BCE-9F6F-4AB8-9AAF-32EF4B21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144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2A3BA9-AE30-4DE4-BA73-06FD294BC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CB4468-AF19-49AE-B55E-C9019A557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13D606-84D8-4FFC-8BED-C783EF311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E3BAC5-848C-4A74-A9AD-47691E6B2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2B1B5F-E8D9-489A-B713-FF74F9B3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996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836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1079D-7F48-4B78-831D-31B953C91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5E925C-4D80-4DD8-81F4-C9B5F90FC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B36E88-802F-4969-84AF-85ED1905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EDBBDE-D02A-4290-9C76-5AE453F0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FC9218-F1B6-4E47-B851-30D252C33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29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A4D56-6B76-41F8-BD46-2655C9C7E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50C70F-34BC-4676-B1F9-67D01C3D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CFDCDC-8F57-4107-844F-1E1D476EE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3F7E7E-762C-45A5-8D40-F35FE204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F9EA4B-935D-4726-8388-00A8FB9C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85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4F0677-2C9B-4B24-BD64-676079851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CDD6CB-321A-4CFF-B246-5CFEE1299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A8FD68-D39F-4373-9468-63B28E00F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AEEEB2-0856-4D86-A6FC-101503B50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03B809-E315-4981-A502-08DE03AB6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9D16BC-8BF2-463B-A739-B0EDD78F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639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0A8F9-3026-4F5C-BFFF-C4EC074AF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3D0472-019E-4DC1-8DFD-4BDF471EC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CE86BA-8904-42D8-BF69-0988100D1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132F99-71B6-40CA-922B-D3A1786E0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8BE86E4-A4F9-46AE-9462-6908F7A58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B4534B-4E10-40A9-B51C-04CA87711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E9D4ED-4807-4177-AE92-BDF12F72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D3F480-3FF5-4591-9874-583746607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528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53147-31C8-4687-9C68-18575E415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DF650E-A30B-49FC-B9E6-7C671B76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03838D-A4FC-4B5F-9D66-7C4665672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68CE370-43B6-481F-A13B-138D928A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69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28FCDD-2680-48C9-A46D-CC13DFE0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9A71DF-218A-4012-AB33-530EF630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D7013F-9762-4592-AA25-027F24D92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589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21DED-9B30-489A-8404-85CA3ADBE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E52044-A1A8-434D-B27B-0FDD96A53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937418-AAC0-492F-A870-5BFDC9BEB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72DF8A-AEA2-4D57-B221-871D19A8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B298C0-7B4B-4FA5-901D-49ECF493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90B427-38B8-4F39-A52B-0C7DBB70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69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57D3AA-8209-42EB-8F53-684A907FC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7081D0-377B-455E-8C9B-7511967B3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C3002F-EDA2-4F53-8489-C85A077CB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832130-00E9-466D-ACCF-B6FA17C9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41E67-5EC0-4AED-A06A-110AF43E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B172DC-8D23-41EA-AA92-F4F939C39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6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7DB3FF-269E-47F6-AF0E-92C77704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477CD9-7DCC-472C-A0A4-3D89A698D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05C43A-A4C3-4D74-A470-1874F8AD03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7006E3-7382-4472-AD50-374284E764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B30B41-A23F-4D25-BA53-07A0E3C5E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68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7047994" y="2876839"/>
            <a:ext cx="0" cy="1008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Conector recto"/>
          <p:cNvCxnSpPr/>
          <p:nvPr/>
        </p:nvCxnSpPr>
        <p:spPr>
          <a:xfrm>
            <a:off x="5463036" y="4819200"/>
            <a:ext cx="21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164 Conector recto"/>
          <p:cNvCxnSpPr/>
          <p:nvPr/>
        </p:nvCxnSpPr>
        <p:spPr>
          <a:xfrm>
            <a:off x="5460434" y="5371590"/>
            <a:ext cx="21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9" name="158 Grupo"/>
          <p:cNvGrpSpPr/>
          <p:nvPr/>
        </p:nvGrpSpPr>
        <p:grpSpPr>
          <a:xfrm>
            <a:off x="5457535" y="3493398"/>
            <a:ext cx="516097" cy="1875976"/>
            <a:chOff x="3197535" y="3488112"/>
            <a:chExt cx="516097" cy="1875976"/>
          </a:xfrm>
        </p:grpSpPr>
        <p:cxnSp>
          <p:nvCxnSpPr>
            <p:cNvPr id="160" name="159 Conector recto"/>
            <p:cNvCxnSpPr/>
            <p:nvPr/>
          </p:nvCxnSpPr>
          <p:spPr>
            <a:xfrm>
              <a:off x="3199697" y="4286766"/>
              <a:ext cx="2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160 Conector recto"/>
            <p:cNvCxnSpPr/>
            <p:nvPr/>
          </p:nvCxnSpPr>
          <p:spPr>
            <a:xfrm>
              <a:off x="3197535" y="3764707"/>
              <a:ext cx="2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161 Conector recto"/>
            <p:cNvCxnSpPr/>
            <p:nvPr/>
          </p:nvCxnSpPr>
          <p:spPr>
            <a:xfrm>
              <a:off x="3198832" y="3488112"/>
              <a:ext cx="5148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105 Conector recto">
              <a:extLst>
                <a:ext uri="{FF2B5EF4-FFF2-40B4-BE49-F238E27FC236}">
                  <a16:creationId xmlns:a16="http://schemas.microsoft.com/office/drawing/2014/main" id="{A8EE2366-0C7E-421D-97FD-2948F23C3502}"/>
                </a:ext>
              </a:extLst>
            </p:cNvPr>
            <p:cNvCxnSpPr/>
            <p:nvPr/>
          </p:nvCxnSpPr>
          <p:spPr>
            <a:xfrm flipV="1">
              <a:off x="3197535" y="3492088"/>
              <a:ext cx="0" cy="1872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153 Grupo"/>
          <p:cNvGrpSpPr/>
          <p:nvPr/>
        </p:nvGrpSpPr>
        <p:grpSpPr>
          <a:xfrm>
            <a:off x="4389730" y="3498684"/>
            <a:ext cx="546450" cy="798654"/>
            <a:chOff x="3192382" y="3488112"/>
            <a:chExt cx="546450" cy="798654"/>
          </a:xfrm>
        </p:grpSpPr>
        <p:cxnSp>
          <p:nvCxnSpPr>
            <p:cNvPr id="155" name="154 Conector recto"/>
            <p:cNvCxnSpPr/>
            <p:nvPr/>
          </p:nvCxnSpPr>
          <p:spPr>
            <a:xfrm>
              <a:off x="3192382" y="4286766"/>
              <a:ext cx="2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155 Conector recto"/>
            <p:cNvCxnSpPr/>
            <p:nvPr/>
          </p:nvCxnSpPr>
          <p:spPr>
            <a:xfrm>
              <a:off x="3196471" y="3764707"/>
              <a:ext cx="2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156 Conector recto"/>
            <p:cNvCxnSpPr/>
            <p:nvPr/>
          </p:nvCxnSpPr>
          <p:spPr>
            <a:xfrm>
              <a:off x="3198832" y="3488112"/>
              <a:ext cx="540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105 Conector recto">
              <a:extLst>
                <a:ext uri="{FF2B5EF4-FFF2-40B4-BE49-F238E27FC236}">
                  <a16:creationId xmlns:a16="http://schemas.microsoft.com/office/drawing/2014/main" id="{A8EE2366-0C7E-421D-97FD-2948F23C3502}"/>
                </a:ext>
              </a:extLst>
            </p:cNvPr>
            <p:cNvCxnSpPr/>
            <p:nvPr/>
          </p:nvCxnSpPr>
          <p:spPr>
            <a:xfrm flipV="1">
              <a:off x="3196471" y="3488112"/>
              <a:ext cx="0" cy="7956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44 Grupo"/>
          <p:cNvGrpSpPr/>
          <p:nvPr/>
        </p:nvGrpSpPr>
        <p:grpSpPr>
          <a:xfrm>
            <a:off x="3073165" y="3486166"/>
            <a:ext cx="527961" cy="800600"/>
            <a:chOff x="3191185" y="3496738"/>
            <a:chExt cx="527961" cy="800600"/>
          </a:xfrm>
        </p:grpSpPr>
        <p:cxnSp>
          <p:nvCxnSpPr>
            <p:cNvPr id="150" name="149 Conector recto"/>
            <p:cNvCxnSpPr/>
            <p:nvPr/>
          </p:nvCxnSpPr>
          <p:spPr>
            <a:xfrm>
              <a:off x="3192382" y="4297338"/>
              <a:ext cx="2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150 Conector recto"/>
            <p:cNvCxnSpPr/>
            <p:nvPr/>
          </p:nvCxnSpPr>
          <p:spPr>
            <a:xfrm>
              <a:off x="3191185" y="3764707"/>
              <a:ext cx="2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151 Conector recto"/>
            <p:cNvCxnSpPr/>
            <p:nvPr/>
          </p:nvCxnSpPr>
          <p:spPr>
            <a:xfrm>
              <a:off x="3193546" y="3496738"/>
              <a:ext cx="5256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105 Conector recto">
              <a:extLst>
                <a:ext uri="{FF2B5EF4-FFF2-40B4-BE49-F238E27FC236}">
                  <a16:creationId xmlns:a16="http://schemas.microsoft.com/office/drawing/2014/main" id="{A8EE2366-0C7E-421D-97FD-2948F23C3502}"/>
                </a:ext>
              </a:extLst>
            </p:cNvPr>
            <p:cNvCxnSpPr/>
            <p:nvPr/>
          </p:nvCxnSpPr>
          <p:spPr>
            <a:xfrm flipV="1">
              <a:off x="3191185" y="3496738"/>
              <a:ext cx="0" cy="7956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6" name="145 Conector recto"/>
          <p:cNvCxnSpPr/>
          <p:nvPr/>
        </p:nvCxnSpPr>
        <p:spPr>
          <a:xfrm>
            <a:off x="2019554" y="4302926"/>
            <a:ext cx="21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146 Conector recto"/>
          <p:cNvCxnSpPr/>
          <p:nvPr/>
        </p:nvCxnSpPr>
        <p:spPr>
          <a:xfrm>
            <a:off x="2018357" y="3776891"/>
            <a:ext cx="21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"/>
          <p:cNvCxnSpPr/>
          <p:nvPr/>
        </p:nvCxnSpPr>
        <p:spPr>
          <a:xfrm>
            <a:off x="950412" y="4835058"/>
            <a:ext cx="21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141 Conector recto"/>
          <p:cNvCxnSpPr/>
          <p:nvPr/>
        </p:nvCxnSpPr>
        <p:spPr>
          <a:xfrm>
            <a:off x="948618" y="4314170"/>
            <a:ext cx="21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140 Conector recto"/>
          <p:cNvCxnSpPr/>
          <p:nvPr/>
        </p:nvCxnSpPr>
        <p:spPr>
          <a:xfrm>
            <a:off x="946872" y="3797653"/>
            <a:ext cx="21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132 Rectángulo"/>
          <p:cNvSpPr/>
          <p:nvPr/>
        </p:nvSpPr>
        <p:spPr>
          <a:xfrm>
            <a:off x="7703334" y="5659447"/>
            <a:ext cx="770890" cy="441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6" name="125 Rectángulo"/>
          <p:cNvSpPr/>
          <p:nvPr/>
        </p:nvSpPr>
        <p:spPr>
          <a:xfrm>
            <a:off x="2799749" y="5663281"/>
            <a:ext cx="770890" cy="4440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126 Rectángulo"/>
          <p:cNvSpPr/>
          <p:nvPr/>
        </p:nvSpPr>
        <p:spPr>
          <a:xfrm>
            <a:off x="3617001" y="5663281"/>
            <a:ext cx="770890" cy="44267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128 Rectángulo"/>
          <p:cNvSpPr/>
          <p:nvPr/>
        </p:nvSpPr>
        <p:spPr>
          <a:xfrm>
            <a:off x="4433166" y="5663281"/>
            <a:ext cx="770890" cy="44854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0" name="129 Rectángulo"/>
          <p:cNvSpPr/>
          <p:nvPr/>
        </p:nvSpPr>
        <p:spPr>
          <a:xfrm>
            <a:off x="5258425" y="5663281"/>
            <a:ext cx="770890" cy="44217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Rectángulo"/>
          <p:cNvSpPr/>
          <p:nvPr/>
        </p:nvSpPr>
        <p:spPr>
          <a:xfrm>
            <a:off x="6075677" y="5663281"/>
            <a:ext cx="770890" cy="44082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2" name="131 Rectángulo"/>
          <p:cNvSpPr/>
          <p:nvPr/>
        </p:nvSpPr>
        <p:spPr>
          <a:xfrm>
            <a:off x="6891842" y="5663281"/>
            <a:ext cx="770890" cy="441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5" name="124 Rectángulo"/>
          <p:cNvSpPr/>
          <p:nvPr/>
        </p:nvSpPr>
        <p:spPr>
          <a:xfrm>
            <a:off x="1172844" y="5663281"/>
            <a:ext cx="770890" cy="4445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41 Rectángulo"/>
          <p:cNvSpPr/>
          <p:nvPr/>
        </p:nvSpPr>
        <p:spPr>
          <a:xfrm>
            <a:off x="1983584" y="5663281"/>
            <a:ext cx="770890" cy="4433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3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8058694" y="2874614"/>
            <a:ext cx="0" cy="684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5978691" y="2876577"/>
            <a:ext cx="0" cy="6156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4934661" y="2872806"/>
            <a:ext cx="0" cy="619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3607713" y="2888448"/>
            <a:ext cx="0" cy="5976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2532183" y="2804580"/>
            <a:ext cx="0" cy="684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1490020" y="2887182"/>
            <a:ext cx="0" cy="612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6508702" y="2185080"/>
            <a:ext cx="0" cy="169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105 Conector recto"/>
          <p:cNvCxnSpPr/>
          <p:nvPr/>
        </p:nvCxnSpPr>
        <p:spPr>
          <a:xfrm flipV="1">
            <a:off x="4250239" y="1138200"/>
            <a:ext cx="0" cy="1044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4 Grupo"/>
          <p:cNvGrpSpPr/>
          <p:nvPr/>
        </p:nvGrpSpPr>
        <p:grpSpPr>
          <a:xfrm>
            <a:off x="4751050" y="1385431"/>
            <a:ext cx="934085" cy="442595"/>
            <a:chOff x="5161915" y="929005"/>
            <a:chExt cx="934085" cy="442595"/>
          </a:xfrm>
        </p:grpSpPr>
        <p:sp>
          <p:nvSpPr>
            <p:cNvPr id="6" name="object 6"/>
            <p:cNvSpPr/>
            <p:nvPr/>
          </p:nvSpPr>
          <p:spPr>
            <a:xfrm>
              <a:off x="5161915" y="929005"/>
              <a:ext cx="934085" cy="442595"/>
            </a:xfrm>
            <a:custGeom>
              <a:avLst/>
              <a:gdLst/>
              <a:ahLst/>
              <a:cxnLst/>
              <a:rect l="l" t="t" r="r" b="b"/>
              <a:pathLst>
                <a:path w="934085" h="442594">
                  <a:moveTo>
                    <a:pt x="0" y="442395"/>
                  </a:moveTo>
                  <a:lnTo>
                    <a:pt x="933569" y="442395"/>
                  </a:lnTo>
                  <a:lnTo>
                    <a:pt x="933569" y="0"/>
                  </a:lnTo>
                  <a:lnTo>
                    <a:pt x="0" y="0"/>
                  </a:lnTo>
                  <a:lnTo>
                    <a:pt x="0" y="44239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5229569" y="1101089"/>
              <a:ext cx="830580" cy="852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25"/>
                </a:spcBef>
              </a:pPr>
              <a:r>
                <a:rPr sz="450" dirty="0">
                  <a:latin typeface="Arial"/>
                  <a:cs typeface="Arial"/>
                </a:rPr>
                <a:t>DEPARTAMENTO JURÍDICO</a:t>
              </a:r>
            </a:p>
          </p:txBody>
        </p:sp>
      </p:grpSp>
      <p:sp>
        <p:nvSpPr>
          <p:cNvPr id="9" name="object 9"/>
          <p:cNvSpPr/>
          <p:nvPr/>
        </p:nvSpPr>
        <p:spPr>
          <a:xfrm>
            <a:off x="3784609" y="761226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4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ctr"/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784609" y="848410"/>
            <a:ext cx="934085" cy="2580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SECRE</a:t>
            </a:r>
            <a:r>
              <a:rPr lang="es-MX" sz="450" dirty="0">
                <a:latin typeface="Arial"/>
                <a:cs typeface="Arial"/>
              </a:rPr>
              <a:t>T</a:t>
            </a:r>
            <a:r>
              <a:rPr sz="450" dirty="0">
                <a:latin typeface="Arial"/>
                <a:cs typeface="Arial"/>
              </a:rPr>
              <a:t>ARÍA DE </a:t>
            </a:r>
            <a:endParaRPr lang="en-US" sz="450" dirty="0">
              <a:latin typeface="Arial"/>
              <a:cs typeface="Arial"/>
            </a:endParaRPr>
          </a:p>
          <a:p>
            <a:pPr marL="12700" marR="508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INNOVACIÓN Y</a:t>
            </a:r>
            <a:endParaRPr lang="en-US" sz="450" dirty="0">
              <a:latin typeface="Arial"/>
              <a:cs typeface="Arial"/>
            </a:endParaRPr>
          </a:p>
          <a:p>
            <a:pPr marL="12700" marR="508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DESARROLLO ECONÓMICO</a:t>
            </a:r>
          </a:p>
        </p:txBody>
      </p:sp>
      <p:sp>
        <p:nvSpPr>
          <p:cNvPr id="11" name="object 11"/>
          <p:cNvSpPr/>
          <p:nvPr/>
        </p:nvSpPr>
        <p:spPr>
          <a:xfrm>
            <a:off x="2076915" y="2972572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4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074637" y="3084055"/>
            <a:ext cx="934084" cy="2324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DIRECCIÓN DE GESTIÓN  ESTRATÉGICA Y EFICACIA  INSTITUCIONAL</a:t>
            </a:r>
          </a:p>
        </p:txBody>
      </p:sp>
      <p:sp>
        <p:nvSpPr>
          <p:cNvPr id="14" name="object 14"/>
          <p:cNvSpPr/>
          <p:nvPr/>
        </p:nvSpPr>
        <p:spPr>
          <a:xfrm>
            <a:off x="3134837" y="2974732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4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132506" y="3145380"/>
            <a:ext cx="903493" cy="852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sz="450" dirty="0">
                <a:latin typeface="Arial"/>
                <a:cs typeface="Arial"/>
              </a:rPr>
              <a:t>DIRECCIÓN DE INDUSTRIA</a:t>
            </a:r>
          </a:p>
        </p:txBody>
      </p:sp>
      <p:sp>
        <p:nvSpPr>
          <p:cNvPr id="19" name="object 19"/>
          <p:cNvSpPr/>
          <p:nvPr/>
        </p:nvSpPr>
        <p:spPr>
          <a:xfrm>
            <a:off x="7605208" y="2974931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4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611967" y="3157633"/>
            <a:ext cx="934073" cy="852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sz="450" dirty="0">
                <a:latin typeface="Arial"/>
                <a:cs typeface="Arial"/>
              </a:rPr>
              <a:t>DIRECCIÓN DE MINERÍA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994123" y="5771080"/>
            <a:ext cx="749812" cy="221536"/>
          </a:xfrm>
          <a:prstGeom prst="rect">
            <a:avLst/>
          </a:prstGeom>
          <a:ln w="3175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59690" marR="52069" algn="ctr">
              <a:lnSpc>
                <a:spcPct val="105600"/>
              </a:lnSpc>
            </a:pPr>
            <a:r>
              <a:rPr sz="450" dirty="0">
                <a:latin typeface="Arial"/>
                <a:cs typeface="Arial"/>
              </a:rPr>
              <a:t>INSTITUTO DE APOYO  AL DESARROLLO  TECNOLÓGICO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174616" y="5688110"/>
            <a:ext cx="770890" cy="390813"/>
          </a:xfrm>
          <a:prstGeom prst="rect">
            <a:avLst/>
          </a:prstGeom>
          <a:ln w="3175">
            <a:noFill/>
          </a:ln>
        </p:spPr>
        <p:txBody>
          <a:bodyPr vert="horz" wrap="square" lIns="0" tIns="23495" rIns="0" bIns="0" rtlCol="0">
            <a:spAutoFit/>
          </a:bodyPr>
          <a:lstStyle/>
          <a:p>
            <a:pPr marL="67945" marR="60325" algn="ctr">
              <a:lnSpc>
                <a:spcPct val="105600"/>
              </a:lnSpc>
              <a:spcBef>
                <a:spcPts val="185"/>
              </a:spcBef>
            </a:pPr>
            <a:r>
              <a:rPr sz="450" dirty="0">
                <a:latin typeface="Arial"/>
                <a:cs typeface="Arial"/>
              </a:rPr>
              <a:t>INSTITUTO DE  CAPACITACIÓN PARA  EL TRABAJO DEL  ESTADO DE  CHIHUAHUA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632623" y="5683573"/>
            <a:ext cx="739646" cy="390813"/>
          </a:xfrm>
          <a:prstGeom prst="rect">
            <a:avLst/>
          </a:prstGeom>
          <a:ln w="3175">
            <a:noFill/>
          </a:ln>
        </p:spPr>
        <p:txBody>
          <a:bodyPr vert="horz" wrap="square" lIns="0" tIns="23495" rIns="0" bIns="0" rtlCol="0">
            <a:spAutoFit/>
          </a:bodyPr>
          <a:lstStyle/>
          <a:p>
            <a:pPr marL="138430" marR="130810" indent="16510" algn="ctr">
              <a:lnSpc>
                <a:spcPct val="105600"/>
              </a:lnSpc>
              <a:spcBef>
                <a:spcPts val="185"/>
              </a:spcBef>
            </a:pPr>
            <a:r>
              <a:rPr sz="450" dirty="0">
                <a:latin typeface="Arial"/>
                <a:cs typeface="Arial"/>
              </a:rPr>
              <a:t>FOMENTO Y  DESARROLLO  ARTESANAL DEL  ESTADO DE  CHIHUAHUA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799749" y="5743966"/>
            <a:ext cx="770890" cy="289759"/>
          </a:xfrm>
          <a:prstGeom prst="rect">
            <a:avLst/>
          </a:prstGeom>
          <a:ln w="3175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51435" marR="43815" algn="ctr">
              <a:lnSpc>
                <a:spcPct val="105600"/>
              </a:lnSpc>
            </a:pPr>
            <a:r>
              <a:rPr sz="450" dirty="0">
                <a:latin typeface="Arial"/>
                <a:cs typeface="Arial"/>
              </a:rPr>
              <a:t>PROMOTORA PARA EL  DESARROLLO  ECONÓMICO DE  CHIHUAHUA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420752" y="5682683"/>
            <a:ext cx="775506" cy="417422"/>
          </a:xfrm>
          <a:prstGeom prst="rect">
            <a:avLst/>
          </a:prstGeom>
          <a:noFill/>
          <a:ln w="317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54610" algn="ctr">
              <a:lnSpc>
                <a:spcPts val="520"/>
              </a:lnSpc>
            </a:pPr>
            <a:r>
              <a:rPr sz="450" dirty="0">
                <a:latin typeface="Arial"/>
                <a:cs typeface="Arial"/>
              </a:rPr>
              <a:t>FIDEICOMISO ESTATAL</a:t>
            </a:r>
          </a:p>
          <a:p>
            <a:pPr marL="59690" marR="52069" algn="ctr">
              <a:lnSpc>
                <a:spcPct val="102000"/>
              </a:lnSpc>
            </a:pPr>
            <a:r>
              <a:rPr sz="450" dirty="0">
                <a:latin typeface="Arial"/>
                <a:cs typeface="Arial"/>
              </a:rPr>
              <a:t>PARA EL FOMENTO</a:t>
            </a:r>
            <a:r>
              <a:rPr lang="es-MX" sz="450" dirty="0">
                <a:latin typeface="Arial"/>
                <a:cs typeface="Arial"/>
              </a:rPr>
              <a:t> </a:t>
            </a:r>
            <a:r>
              <a:rPr sz="450" dirty="0">
                <a:latin typeface="Arial"/>
                <a:cs typeface="Arial"/>
              </a:rPr>
              <a:t>DE  LAS ACTIVIDADES  PRODUCTIVAS EN EL  ESTADO DE  CHIHUAHUA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5196821" y="5680522"/>
            <a:ext cx="882913" cy="411908"/>
          </a:xfrm>
          <a:prstGeom prst="rect">
            <a:avLst/>
          </a:prstGeom>
          <a:ln w="3175">
            <a:noFill/>
          </a:ln>
        </p:spPr>
        <p:txBody>
          <a:bodyPr vert="horz" wrap="square" lIns="0" tIns="635" rIns="0" bIns="0" rtlCol="0">
            <a:spAutoFit/>
          </a:bodyPr>
          <a:lstStyle/>
          <a:p>
            <a:pPr marL="48260" marR="40640" indent="-635" algn="ctr">
              <a:lnSpc>
                <a:spcPct val="99400"/>
              </a:lnSpc>
              <a:spcBef>
                <a:spcPts val="5"/>
              </a:spcBef>
            </a:pPr>
            <a:r>
              <a:rPr sz="450" dirty="0">
                <a:latin typeface="Arial"/>
                <a:cs typeface="Arial"/>
              </a:rPr>
              <a:t>FIDEICOMISO DE  ADMINISTRACIÓN</a:t>
            </a:r>
            <a:r>
              <a:rPr lang="es-MX" sz="450" dirty="0">
                <a:latin typeface="Arial"/>
                <a:cs typeface="Arial"/>
              </a:rPr>
              <a:t> </a:t>
            </a:r>
            <a:r>
              <a:rPr sz="450" dirty="0">
                <a:latin typeface="Arial"/>
                <a:cs typeface="Arial"/>
              </a:rPr>
              <a:t>PARA LA  PROMOCIÓN Y FOMENTO  DE LAS ACTIVIDADES  TURÍSTICAS EN EL  </a:t>
            </a:r>
            <a:endParaRPr lang="es-MX" sz="450" dirty="0">
              <a:latin typeface="Arial"/>
              <a:cs typeface="Arial"/>
            </a:endParaRPr>
          </a:p>
          <a:p>
            <a:pPr marL="48260" marR="40640" indent="-635" algn="ctr">
              <a:lnSpc>
                <a:spcPct val="99400"/>
              </a:lnSpc>
              <a:spcBef>
                <a:spcPts val="5"/>
              </a:spcBef>
            </a:pPr>
            <a:r>
              <a:rPr sz="450" dirty="0">
                <a:latin typeface="Arial"/>
                <a:cs typeface="Arial"/>
              </a:rPr>
              <a:t>ESTADO ¡AH, CHIHUAHUA!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074809" y="5773677"/>
            <a:ext cx="770890" cy="216341"/>
          </a:xfrm>
          <a:prstGeom prst="rect">
            <a:avLst/>
          </a:prstGeom>
          <a:ln w="3175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30175" marR="122555" indent="-635" algn="ctr">
              <a:lnSpc>
                <a:spcPct val="105600"/>
              </a:lnSpc>
            </a:pPr>
            <a:r>
              <a:rPr sz="450" dirty="0">
                <a:latin typeface="Arial"/>
                <a:cs typeface="Arial"/>
              </a:rPr>
              <a:t>FIDEICOMISO  BARRANCAS DEL  COBRE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886827" y="5684060"/>
            <a:ext cx="776605" cy="382156"/>
          </a:xfrm>
          <a:prstGeom prst="rect">
            <a:avLst/>
          </a:prstGeom>
          <a:ln w="3175">
            <a:noFill/>
          </a:ln>
        </p:spPr>
        <p:txBody>
          <a:bodyPr vert="horz" wrap="square" lIns="0" tIns="19050" rIns="0" bIns="0" rtlCol="0">
            <a:spAutoFit/>
          </a:bodyPr>
          <a:lstStyle/>
          <a:p>
            <a:pPr marL="52705" marR="45085" algn="ctr">
              <a:lnSpc>
                <a:spcPct val="105600"/>
              </a:lnSpc>
              <a:spcBef>
                <a:spcPts val="150"/>
              </a:spcBef>
            </a:pPr>
            <a:r>
              <a:rPr sz="450" dirty="0">
                <a:latin typeface="Arial"/>
                <a:cs typeface="Arial"/>
              </a:rPr>
              <a:t>ADMINISTRADORA DE  SERVICIOS  AEROPORTUARIOS DE  CHIHUAHUA</a:t>
            </a:r>
          </a:p>
          <a:p>
            <a:pPr marL="213360">
              <a:lnSpc>
                <a:spcPct val="100000"/>
              </a:lnSpc>
              <a:spcBef>
                <a:spcPts val="30"/>
              </a:spcBef>
            </a:pPr>
            <a:r>
              <a:rPr sz="450" dirty="0">
                <a:latin typeface="Arial"/>
                <a:cs typeface="Arial"/>
              </a:rPr>
              <a:t>S.A. DE C.V.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7700630" y="5764370"/>
            <a:ext cx="792850" cy="221536"/>
          </a:xfrm>
          <a:prstGeom prst="rect">
            <a:avLst/>
          </a:prstGeom>
          <a:ln w="3175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28270" marR="120650" algn="ctr">
              <a:lnSpc>
                <a:spcPct val="105600"/>
              </a:lnSpc>
            </a:pPr>
            <a:r>
              <a:rPr sz="450" dirty="0">
                <a:latin typeface="Arial"/>
                <a:cs typeface="Arial"/>
              </a:rPr>
              <a:t>INSTITUTO DE  INNOVACIÓN Y  COMPETITIVIDA</a:t>
            </a:r>
            <a:r>
              <a:rPr lang="es-MX" sz="450" dirty="0">
                <a:latin typeface="Arial"/>
                <a:cs typeface="Arial"/>
              </a:rPr>
              <a:t>D</a:t>
            </a:r>
            <a:endParaRPr sz="45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461958" y="2974931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4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470802" y="3152613"/>
            <a:ext cx="904346" cy="852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sz="450" dirty="0">
                <a:latin typeface="Arial"/>
                <a:cs typeface="Arial"/>
              </a:rPr>
              <a:t>DIRECCIÓN DE ENERGÍA</a:t>
            </a:r>
          </a:p>
        </p:txBody>
      </p:sp>
      <p:sp>
        <p:nvSpPr>
          <p:cNvPr id="36" name="object 36"/>
          <p:cNvSpPr/>
          <p:nvPr/>
        </p:nvSpPr>
        <p:spPr>
          <a:xfrm>
            <a:off x="5522609" y="2974931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4">
                <a:moveTo>
                  <a:pt x="0" y="442395"/>
                </a:moveTo>
                <a:lnTo>
                  <a:pt x="933559" y="442395"/>
                </a:lnTo>
                <a:lnTo>
                  <a:pt x="93355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522277" y="3151980"/>
            <a:ext cx="933449" cy="852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sz="450" dirty="0">
                <a:latin typeface="Arial"/>
                <a:cs typeface="Arial"/>
              </a:rPr>
              <a:t>DIRECCIÓN DE TURISMO</a:t>
            </a:r>
          </a:p>
        </p:txBody>
      </p:sp>
      <p:sp>
        <p:nvSpPr>
          <p:cNvPr id="46" name="object 46"/>
          <p:cNvSpPr/>
          <p:nvPr/>
        </p:nvSpPr>
        <p:spPr>
          <a:xfrm>
            <a:off x="1014679" y="3575450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013152" y="3717266"/>
            <a:ext cx="935612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51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COMERCIO INTERIOR</a:t>
            </a:r>
          </a:p>
        </p:txBody>
      </p:sp>
      <p:sp>
        <p:nvSpPr>
          <p:cNvPr id="49" name="object 49"/>
          <p:cNvSpPr/>
          <p:nvPr/>
        </p:nvSpPr>
        <p:spPr>
          <a:xfrm>
            <a:off x="1013152" y="4089632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014679" y="4234661"/>
            <a:ext cx="930587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67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COMERCIO EXTERIOR</a:t>
            </a:r>
          </a:p>
        </p:txBody>
      </p:sp>
      <p:sp>
        <p:nvSpPr>
          <p:cNvPr id="52" name="object 52"/>
          <p:cNvSpPr/>
          <p:nvPr/>
        </p:nvSpPr>
        <p:spPr>
          <a:xfrm>
            <a:off x="1015314" y="4603982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014939" y="4714409"/>
            <a:ext cx="930327" cy="2324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DESARROLLO Y GESTIÓN  EMPRESARIAL</a:t>
            </a:r>
          </a:p>
        </p:txBody>
      </p:sp>
      <p:sp>
        <p:nvSpPr>
          <p:cNvPr id="57" name="object 57"/>
          <p:cNvSpPr/>
          <p:nvPr/>
        </p:nvSpPr>
        <p:spPr>
          <a:xfrm>
            <a:off x="2080588" y="3560498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2080588" y="3673278"/>
            <a:ext cx="928133" cy="245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INFORMACIÓN ECONÓMICA</a:t>
            </a:r>
            <a:endParaRPr lang="en-US" sz="450" dirty="0">
              <a:latin typeface="Arial"/>
              <a:cs typeface="Arial"/>
            </a:endParaRPr>
          </a:p>
          <a:p>
            <a:pPr marL="12700" marR="508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Y SOCIAL</a:t>
            </a:r>
          </a:p>
        </p:txBody>
      </p:sp>
      <p:sp>
        <p:nvSpPr>
          <p:cNvPr id="60" name="object 60"/>
          <p:cNvSpPr/>
          <p:nvPr/>
        </p:nvSpPr>
        <p:spPr>
          <a:xfrm>
            <a:off x="2084462" y="4070562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2106517" y="4204939"/>
            <a:ext cx="876273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176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 pitchFamily="34" charset="0"/>
                <a:cs typeface="Arial" pitchFamily="34" charset="0"/>
              </a:rPr>
              <a:t>DEPARTAMENTO DE</a:t>
            </a:r>
            <a:r>
              <a:rPr lang="es-MX" sz="450" dirty="0">
                <a:latin typeface="Arial" pitchFamily="34" charset="0"/>
                <a:cs typeface="Arial" pitchFamily="34" charset="0"/>
              </a:rPr>
              <a:t> </a:t>
            </a:r>
            <a:r>
              <a:rPr sz="450" dirty="0">
                <a:latin typeface="Arial" pitchFamily="34" charset="0"/>
                <a:cs typeface="Arial" pitchFamily="34" charset="0"/>
              </a:rPr>
              <a:t>PROCURACIÓN DE</a:t>
            </a:r>
            <a:r>
              <a:rPr lang="es-MX" sz="450" dirty="0">
                <a:latin typeface="Arial" pitchFamily="34" charset="0"/>
                <a:cs typeface="Arial" pitchFamily="34" charset="0"/>
              </a:rPr>
              <a:t> </a:t>
            </a:r>
            <a:r>
              <a:rPr sz="450" dirty="0">
                <a:latin typeface="Arial" pitchFamily="34" charset="0"/>
                <a:cs typeface="Arial" pitchFamily="34" charset="0"/>
              </a:rPr>
              <a:t>FONDOS</a:t>
            </a:r>
          </a:p>
        </p:txBody>
      </p:sp>
      <p:sp>
        <p:nvSpPr>
          <p:cNvPr id="62" name="object 62"/>
          <p:cNvSpPr/>
          <p:nvPr/>
        </p:nvSpPr>
        <p:spPr>
          <a:xfrm>
            <a:off x="3132507" y="3557286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136249" y="4066444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141817" y="4204939"/>
            <a:ext cx="928517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EVOLUCIÓN INDUSTRIAL</a:t>
            </a:r>
          </a:p>
        </p:txBody>
      </p:sp>
      <p:grpSp>
        <p:nvGrpSpPr>
          <p:cNvPr id="8" name="7 Grupo"/>
          <p:cNvGrpSpPr/>
          <p:nvPr/>
        </p:nvGrpSpPr>
        <p:grpSpPr>
          <a:xfrm>
            <a:off x="1777437" y="1385431"/>
            <a:ext cx="934085" cy="442595"/>
            <a:chOff x="2138061" y="929005"/>
            <a:chExt cx="934085" cy="442595"/>
          </a:xfrm>
        </p:grpSpPr>
        <p:sp>
          <p:nvSpPr>
            <p:cNvPr id="71" name="object 71"/>
            <p:cNvSpPr/>
            <p:nvPr/>
          </p:nvSpPr>
          <p:spPr>
            <a:xfrm>
              <a:off x="2138061" y="929005"/>
              <a:ext cx="934085" cy="442595"/>
            </a:xfrm>
            <a:custGeom>
              <a:avLst/>
              <a:gdLst/>
              <a:ahLst/>
              <a:cxnLst/>
              <a:rect l="l" t="t" r="r" b="b"/>
              <a:pathLst>
                <a:path w="934085" h="442595">
                  <a:moveTo>
                    <a:pt x="0" y="442395"/>
                  </a:moveTo>
                  <a:lnTo>
                    <a:pt x="933569" y="442395"/>
                  </a:lnTo>
                  <a:lnTo>
                    <a:pt x="933569" y="0"/>
                  </a:lnTo>
                  <a:lnTo>
                    <a:pt x="0" y="0"/>
                  </a:lnTo>
                  <a:lnTo>
                    <a:pt x="0" y="44239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2138062" y="1072948"/>
              <a:ext cx="925162" cy="159018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 indent="5080" algn="ctr">
                <a:lnSpc>
                  <a:spcPct val="105600"/>
                </a:lnSpc>
                <a:spcBef>
                  <a:spcPts val="95"/>
                </a:spcBef>
              </a:pPr>
              <a:r>
                <a:rPr sz="450" dirty="0">
                  <a:latin typeface="Arial"/>
                  <a:cs typeface="Arial"/>
                </a:rPr>
                <a:t>DEPARTAMENTO  ADMINISTRATIVO</a:t>
              </a:r>
            </a:p>
          </p:txBody>
        </p:sp>
      </p:grpSp>
      <p:sp>
        <p:nvSpPr>
          <p:cNvPr id="74" name="object 74"/>
          <p:cNvSpPr/>
          <p:nvPr/>
        </p:nvSpPr>
        <p:spPr>
          <a:xfrm>
            <a:off x="691583" y="1385431"/>
            <a:ext cx="1027494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ctr"/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735965" y="1531680"/>
            <a:ext cx="938730" cy="153825"/>
          </a:xfrm>
          <a:prstGeom prst="rect">
            <a:avLst/>
          </a:prstGeom>
        </p:spPr>
        <p:txBody>
          <a:bodyPr vert="horz" wrap="square" lIns="0" tIns="12065" rIns="0" bIns="0" rtlCol="0">
            <a:noAutofit/>
          </a:bodyPr>
          <a:lstStyle/>
          <a:p>
            <a:pPr marL="12700" marR="5080" indent="3175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</a:t>
            </a:r>
            <a:r>
              <a:rPr lang="en-US" sz="450" dirty="0">
                <a:latin typeface="Arial"/>
                <a:cs typeface="Arial"/>
              </a:rPr>
              <a:t> </a:t>
            </a:r>
            <a:r>
              <a:rPr sz="450" dirty="0">
                <a:latin typeface="Arial"/>
                <a:cs typeface="Arial"/>
              </a:rPr>
              <a:t>RECURSOS</a:t>
            </a:r>
            <a:r>
              <a:rPr lang="es-MX" sz="450" dirty="0">
                <a:latin typeface="Arial"/>
                <a:cs typeface="Arial"/>
              </a:rPr>
              <a:t> </a:t>
            </a:r>
            <a:r>
              <a:rPr sz="450" dirty="0">
                <a:latin typeface="Arial"/>
                <a:cs typeface="Arial"/>
              </a:rPr>
              <a:t>HUMANOS</a:t>
            </a:r>
          </a:p>
        </p:txBody>
      </p:sp>
      <p:sp>
        <p:nvSpPr>
          <p:cNvPr id="76" name="object 76"/>
          <p:cNvSpPr/>
          <p:nvPr/>
        </p:nvSpPr>
        <p:spPr>
          <a:xfrm>
            <a:off x="4461940" y="3567858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59" y="442395"/>
                </a:lnTo>
                <a:lnTo>
                  <a:pt x="93355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465470" y="4076041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4461969" y="4215511"/>
            <a:ext cx="937586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3345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INNOVACIÓN ENERGÉTICA</a:t>
            </a:r>
          </a:p>
        </p:txBody>
      </p:sp>
      <p:sp>
        <p:nvSpPr>
          <p:cNvPr id="83" name="object 83"/>
          <p:cNvSpPr/>
          <p:nvPr/>
        </p:nvSpPr>
        <p:spPr>
          <a:xfrm>
            <a:off x="5530146" y="3556915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5">
                <a:moveTo>
                  <a:pt x="0" y="442395"/>
                </a:moveTo>
                <a:lnTo>
                  <a:pt x="933559" y="442395"/>
                </a:lnTo>
                <a:lnTo>
                  <a:pt x="93355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5527183" y="3702286"/>
            <a:ext cx="934085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0325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PLANEACIÓN TURÍSTICA</a:t>
            </a:r>
          </a:p>
        </p:txBody>
      </p:sp>
      <p:sp>
        <p:nvSpPr>
          <p:cNvPr id="85" name="object 85"/>
          <p:cNvSpPr/>
          <p:nvPr/>
        </p:nvSpPr>
        <p:spPr>
          <a:xfrm>
            <a:off x="5527183" y="4066444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5">
                <a:moveTo>
                  <a:pt x="0" y="442395"/>
                </a:moveTo>
                <a:lnTo>
                  <a:pt x="933559" y="442395"/>
                </a:lnTo>
                <a:lnTo>
                  <a:pt x="93355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5527183" y="4218182"/>
            <a:ext cx="934085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5244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PROMOCIÓN TURÍSTICA</a:t>
            </a:r>
          </a:p>
        </p:txBody>
      </p:sp>
      <p:sp>
        <p:nvSpPr>
          <p:cNvPr id="88" name="object 88"/>
          <p:cNvSpPr/>
          <p:nvPr/>
        </p:nvSpPr>
        <p:spPr>
          <a:xfrm>
            <a:off x="5527183" y="4588123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ctr"/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5601999" y="4725155"/>
            <a:ext cx="788193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</a:t>
            </a:r>
            <a:r>
              <a:rPr lang="en-US" sz="450" dirty="0">
                <a:latin typeface="Arial"/>
                <a:cs typeface="Arial"/>
              </a:rPr>
              <a:t> </a:t>
            </a:r>
            <a:r>
              <a:rPr sz="450" dirty="0">
                <a:latin typeface="Arial"/>
                <a:cs typeface="Arial"/>
              </a:rPr>
              <a:t>GESTIÓN TURÍSTICA</a:t>
            </a:r>
          </a:p>
        </p:txBody>
      </p:sp>
      <p:sp>
        <p:nvSpPr>
          <p:cNvPr id="93" name="object 93"/>
          <p:cNvSpPr/>
          <p:nvPr/>
        </p:nvSpPr>
        <p:spPr>
          <a:xfrm>
            <a:off x="5527185" y="5105859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5527183" y="5249150"/>
            <a:ext cx="934085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9535" marR="5080" indent="-7747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PARA EL</a:t>
            </a:r>
            <a:r>
              <a:rPr lang="es-MX" sz="450" dirty="0">
                <a:latin typeface="Arial"/>
                <a:cs typeface="Arial"/>
              </a:rPr>
              <a:t> </a:t>
            </a:r>
            <a:r>
              <a:rPr sz="450" dirty="0">
                <a:latin typeface="Arial"/>
                <a:cs typeface="Arial"/>
              </a:rPr>
              <a:t>TALENTO TURÍSTICO</a:t>
            </a:r>
          </a:p>
        </p:txBody>
      </p:sp>
      <p:sp>
        <p:nvSpPr>
          <p:cNvPr id="96" name="object 96"/>
          <p:cNvSpPr/>
          <p:nvPr/>
        </p:nvSpPr>
        <p:spPr>
          <a:xfrm>
            <a:off x="7605208" y="3554567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5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7621679" y="3686643"/>
            <a:ext cx="914651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0" marR="5080" indent="-95885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DESARROLLO</a:t>
            </a:r>
          </a:p>
        </p:txBody>
      </p:sp>
      <p:sp>
        <p:nvSpPr>
          <p:cNvPr id="100" name="object 100"/>
          <p:cNvSpPr/>
          <p:nvPr/>
        </p:nvSpPr>
        <p:spPr>
          <a:xfrm>
            <a:off x="6580953" y="2973955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4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6604371" y="3102099"/>
            <a:ext cx="887247" cy="171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DIRECCIÓN DE</a:t>
            </a:r>
            <a:endParaRPr lang="en-US" sz="450" dirty="0">
              <a:latin typeface="Arial"/>
              <a:cs typeface="Arial"/>
            </a:endParaRPr>
          </a:p>
          <a:p>
            <a:pPr marL="12700" marR="5080" indent="6350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ECONOMÍA</a:t>
            </a:r>
            <a:r>
              <a:rPr lang="es-MX" sz="450" dirty="0">
                <a:latin typeface="Arial"/>
                <a:cs typeface="Arial"/>
              </a:rPr>
              <a:t> </a:t>
            </a:r>
            <a:r>
              <a:rPr sz="450" dirty="0">
                <a:latin typeface="Arial"/>
                <a:cs typeface="Arial"/>
              </a:rPr>
              <a:t>SOCIAL</a:t>
            </a:r>
          </a:p>
        </p:txBody>
      </p:sp>
      <p:grpSp>
        <p:nvGrpSpPr>
          <p:cNvPr id="13" name="12 Grupo"/>
          <p:cNvGrpSpPr/>
          <p:nvPr/>
        </p:nvGrpSpPr>
        <p:grpSpPr>
          <a:xfrm>
            <a:off x="2074637" y="2352925"/>
            <a:ext cx="934085" cy="442595"/>
            <a:chOff x="2514601" y="2148205"/>
            <a:chExt cx="934085" cy="442595"/>
          </a:xfrm>
        </p:grpSpPr>
        <p:sp>
          <p:nvSpPr>
            <p:cNvPr id="3" name="object 3"/>
            <p:cNvSpPr/>
            <p:nvPr/>
          </p:nvSpPr>
          <p:spPr>
            <a:xfrm>
              <a:off x="2514601" y="2148205"/>
              <a:ext cx="934085" cy="442595"/>
            </a:xfrm>
            <a:custGeom>
              <a:avLst/>
              <a:gdLst/>
              <a:ahLst/>
              <a:cxnLst/>
              <a:rect l="l" t="t" r="r" b="b"/>
              <a:pathLst>
                <a:path w="934085" h="442594">
                  <a:moveTo>
                    <a:pt x="0" y="442395"/>
                  </a:moveTo>
                  <a:lnTo>
                    <a:pt x="933569" y="442395"/>
                  </a:lnTo>
                  <a:lnTo>
                    <a:pt x="933569" y="0"/>
                  </a:lnTo>
                  <a:lnTo>
                    <a:pt x="0" y="0"/>
                  </a:lnTo>
                  <a:lnTo>
                    <a:pt x="0" y="44239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2574143" y="2216575"/>
              <a:ext cx="826902" cy="305853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 algn="ctr">
                <a:lnSpc>
                  <a:spcPct val="105600"/>
                </a:lnSpc>
                <a:spcBef>
                  <a:spcPts val="95"/>
                </a:spcBef>
              </a:pPr>
              <a:r>
                <a:rPr sz="450" dirty="0">
                  <a:latin typeface="Arial"/>
                  <a:cs typeface="Arial"/>
                </a:rPr>
                <a:t>SUBSECRETARÍA DE  INNOVACIÓN Y  DESARROLLO ECONÓMICO  REGIÓN NORTE</a:t>
              </a:r>
            </a:p>
          </p:txBody>
        </p:sp>
      </p:grpSp>
      <p:cxnSp>
        <p:nvCxnSpPr>
          <p:cNvPr id="104" name="103 Conector recto"/>
          <p:cNvCxnSpPr/>
          <p:nvPr/>
        </p:nvCxnSpPr>
        <p:spPr>
          <a:xfrm>
            <a:off x="2541251" y="2185920"/>
            <a:ext cx="39708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134 Rectángulo"/>
          <p:cNvSpPr/>
          <p:nvPr/>
        </p:nvSpPr>
        <p:spPr>
          <a:xfrm>
            <a:off x="4469984" y="5720146"/>
            <a:ext cx="770890" cy="42112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6" name="135 Rectángulo"/>
          <p:cNvSpPr/>
          <p:nvPr/>
        </p:nvSpPr>
        <p:spPr>
          <a:xfrm>
            <a:off x="5303910" y="5726013"/>
            <a:ext cx="825481" cy="42112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7" name="136 Rectángulo"/>
          <p:cNvSpPr/>
          <p:nvPr/>
        </p:nvSpPr>
        <p:spPr>
          <a:xfrm>
            <a:off x="5291827" y="5719663"/>
            <a:ext cx="837564" cy="42112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3" name="object 11">
            <a:extLst>
              <a:ext uri="{FF2B5EF4-FFF2-40B4-BE49-F238E27FC236}">
                <a16:creationId xmlns:a16="http://schemas.microsoft.com/office/drawing/2014/main" id="{8016D081-3ABE-4A4A-9540-DA1629DEE39F}"/>
              </a:ext>
            </a:extLst>
          </p:cNvPr>
          <p:cNvSpPr/>
          <p:nvPr/>
        </p:nvSpPr>
        <p:spPr>
          <a:xfrm>
            <a:off x="1014679" y="2976372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5" h="442594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115" name="object 12">
            <a:extLst>
              <a:ext uri="{FF2B5EF4-FFF2-40B4-BE49-F238E27FC236}">
                <a16:creationId xmlns:a16="http://schemas.microsoft.com/office/drawing/2014/main" id="{10779A0C-66E9-4E7B-BDE5-B4F23EB72BB1}"/>
              </a:ext>
            </a:extLst>
          </p:cNvPr>
          <p:cNvSpPr txBox="1"/>
          <p:nvPr/>
        </p:nvSpPr>
        <p:spPr>
          <a:xfrm>
            <a:off x="1058359" y="3154868"/>
            <a:ext cx="843226" cy="856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DIRECCIÓN DE </a:t>
            </a:r>
            <a:r>
              <a:rPr lang="en-US" sz="450" dirty="0">
                <a:latin typeface="Arial"/>
                <a:cs typeface="Arial"/>
              </a:rPr>
              <a:t>COMERCIO</a:t>
            </a:r>
            <a:endParaRPr sz="450" dirty="0">
              <a:latin typeface="Arial"/>
              <a:cs typeface="Arial"/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6407355" y="1645517"/>
            <a:ext cx="934085" cy="442595"/>
            <a:chOff x="6400800" y="1386205"/>
            <a:chExt cx="934085" cy="442595"/>
          </a:xfrm>
        </p:grpSpPr>
        <p:sp>
          <p:nvSpPr>
            <p:cNvPr id="116" name="object 21">
              <a:extLst>
                <a:ext uri="{FF2B5EF4-FFF2-40B4-BE49-F238E27FC236}">
                  <a16:creationId xmlns:a16="http://schemas.microsoft.com/office/drawing/2014/main" id="{1D96055E-CDC6-41C7-9620-6E6089CD5582}"/>
                </a:ext>
              </a:extLst>
            </p:cNvPr>
            <p:cNvSpPr/>
            <p:nvPr/>
          </p:nvSpPr>
          <p:spPr>
            <a:xfrm>
              <a:off x="6400800" y="1386205"/>
              <a:ext cx="934085" cy="442595"/>
            </a:xfrm>
            <a:custGeom>
              <a:avLst/>
              <a:gdLst/>
              <a:ahLst/>
              <a:cxnLst/>
              <a:rect l="l" t="t" r="r" b="b"/>
              <a:pathLst>
                <a:path w="934084" h="442594">
                  <a:moveTo>
                    <a:pt x="0" y="442395"/>
                  </a:moveTo>
                  <a:lnTo>
                    <a:pt x="933569" y="442395"/>
                  </a:lnTo>
                  <a:lnTo>
                    <a:pt x="933569" y="0"/>
                  </a:lnTo>
                  <a:lnTo>
                    <a:pt x="0" y="0"/>
                  </a:lnTo>
                  <a:lnTo>
                    <a:pt x="0" y="44239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117" name="object 22">
              <a:extLst>
                <a:ext uri="{FF2B5EF4-FFF2-40B4-BE49-F238E27FC236}">
                  <a16:creationId xmlns:a16="http://schemas.microsoft.com/office/drawing/2014/main" id="{819B92CF-45B1-4572-B3D8-BD036018E4A8}"/>
                </a:ext>
              </a:extLst>
            </p:cNvPr>
            <p:cNvSpPr txBox="1"/>
            <p:nvPr/>
          </p:nvSpPr>
          <p:spPr>
            <a:xfrm>
              <a:off x="6400800" y="1530384"/>
              <a:ext cx="934085" cy="17184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 indent="-635" algn="ctr">
                <a:lnSpc>
                  <a:spcPct val="105600"/>
                </a:lnSpc>
                <a:spcBef>
                  <a:spcPts val="95"/>
                </a:spcBef>
              </a:pPr>
              <a:r>
                <a:rPr lang="en-US" sz="450" dirty="0">
                  <a:latin typeface="Arial"/>
                  <a:cs typeface="Arial"/>
                </a:rPr>
                <a:t>ÓRGANO INTERNO</a:t>
              </a:r>
            </a:p>
            <a:p>
              <a:pPr marL="12700" marR="5080" indent="-635" algn="ctr">
                <a:lnSpc>
                  <a:spcPct val="105600"/>
                </a:lnSpc>
                <a:spcBef>
                  <a:spcPts val="95"/>
                </a:spcBef>
              </a:pPr>
              <a:r>
                <a:rPr lang="en-US" sz="450" dirty="0">
                  <a:latin typeface="Arial"/>
                  <a:cs typeface="Arial"/>
                </a:rPr>
                <a:t>DE CONTROL</a:t>
              </a:r>
              <a:endParaRPr sz="450" dirty="0">
                <a:latin typeface="Arial"/>
                <a:cs typeface="Arial"/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2850524" y="1385431"/>
            <a:ext cx="934085" cy="442595"/>
            <a:chOff x="3180715" y="929005"/>
            <a:chExt cx="934085" cy="442595"/>
          </a:xfrm>
        </p:grpSpPr>
        <p:sp>
          <p:nvSpPr>
            <p:cNvPr id="16" name="object 16"/>
            <p:cNvSpPr/>
            <p:nvPr/>
          </p:nvSpPr>
          <p:spPr>
            <a:xfrm>
              <a:off x="3180715" y="929005"/>
              <a:ext cx="934085" cy="442595"/>
            </a:xfrm>
            <a:custGeom>
              <a:avLst/>
              <a:gdLst/>
              <a:ahLst/>
              <a:cxnLst/>
              <a:rect l="l" t="t" r="r" b="b"/>
              <a:pathLst>
                <a:path w="934085" h="442594">
                  <a:moveTo>
                    <a:pt x="0" y="442395"/>
                  </a:moveTo>
                  <a:lnTo>
                    <a:pt x="933569" y="442395"/>
                  </a:lnTo>
                  <a:lnTo>
                    <a:pt x="933569" y="0"/>
                  </a:lnTo>
                  <a:lnTo>
                    <a:pt x="0" y="0"/>
                  </a:lnTo>
                  <a:lnTo>
                    <a:pt x="0" y="44239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3180716" y="1060404"/>
              <a:ext cx="856771" cy="17184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 indent="83820" algn="ctr">
                <a:lnSpc>
                  <a:spcPct val="105600"/>
                </a:lnSpc>
                <a:spcBef>
                  <a:spcPts val="95"/>
                </a:spcBef>
              </a:pPr>
              <a:r>
                <a:rPr sz="450" dirty="0">
                  <a:latin typeface="Arial"/>
                  <a:cs typeface="Arial"/>
                </a:rPr>
                <a:t>DIRECCIÓN</a:t>
              </a:r>
              <a:endParaRPr lang="es-MX" sz="450" dirty="0">
                <a:latin typeface="Arial"/>
                <a:cs typeface="Arial"/>
              </a:endParaRPr>
            </a:p>
            <a:p>
              <a:pPr marL="12700" marR="5080" indent="83820" algn="ctr">
                <a:lnSpc>
                  <a:spcPct val="105600"/>
                </a:lnSpc>
                <a:spcBef>
                  <a:spcPts val="95"/>
                </a:spcBef>
              </a:pPr>
              <a:r>
                <a:rPr sz="450" dirty="0">
                  <a:latin typeface="Arial"/>
                  <a:cs typeface="Arial"/>
                </a:rPr>
                <a:t>ADMINISTRATIVA</a:t>
              </a: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061914" y="2414520"/>
            <a:ext cx="923674" cy="318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SUBSECRETARÍA DE  INNOVACIÓN Y</a:t>
            </a:r>
            <a:r>
              <a:rPr lang="en-US" sz="450" dirty="0">
                <a:latin typeface="Arial"/>
                <a:cs typeface="Arial"/>
              </a:rPr>
              <a:t> </a:t>
            </a:r>
          </a:p>
          <a:p>
            <a:pPr marL="12700" marR="5080" indent="-635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DESARROLLO ECONÓMICO  REGIÓN CENTRO-SUR</a:t>
            </a:r>
          </a:p>
        </p:txBody>
      </p:sp>
      <p:sp>
        <p:nvSpPr>
          <p:cNvPr id="21" name="object 21"/>
          <p:cNvSpPr/>
          <p:nvPr/>
        </p:nvSpPr>
        <p:spPr>
          <a:xfrm>
            <a:off x="6051502" y="2352925"/>
            <a:ext cx="934085" cy="442595"/>
          </a:xfrm>
          <a:custGeom>
            <a:avLst/>
            <a:gdLst/>
            <a:ahLst/>
            <a:cxnLst/>
            <a:rect l="l" t="t" r="r" b="b"/>
            <a:pathLst>
              <a:path w="934084" h="442594">
                <a:moveTo>
                  <a:pt x="0" y="442395"/>
                </a:moveTo>
                <a:lnTo>
                  <a:pt x="933569" y="442395"/>
                </a:lnTo>
                <a:lnTo>
                  <a:pt x="933569" y="0"/>
                </a:lnTo>
                <a:lnTo>
                  <a:pt x="0" y="0"/>
                </a:lnTo>
                <a:lnTo>
                  <a:pt x="0" y="44239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ctr"/>
            <a:endParaRPr/>
          </a:p>
        </p:txBody>
      </p:sp>
      <p:cxnSp>
        <p:nvCxnSpPr>
          <p:cNvPr id="122" name="103 Conector recto">
            <a:extLst>
              <a:ext uri="{FF2B5EF4-FFF2-40B4-BE49-F238E27FC236}">
                <a16:creationId xmlns:a16="http://schemas.microsoft.com/office/drawing/2014/main" id="{03033F94-EF98-401F-8BE1-9274B55FF82C}"/>
              </a:ext>
            </a:extLst>
          </p:cNvPr>
          <p:cNvCxnSpPr/>
          <p:nvPr/>
        </p:nvCxnSpPr>
        <p:spPr>
          <a:xfrm>
            <a:off x="3790184" y="1606632"/>
            <a:ext cx="954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103 Conector recto">
            <a:extLst>
              <a:ext uri="{FF2B5EF4-FFF2-40B4-BE49-F238E27FC236}">
                <a16:creationId xmlns:a16="http://schemas.microsoft.com/office/drawing/2014/main" id="{03033F94-EF98-401F-8BE1-9274B55FF82C}"/>
              </a:ext>
            </a:extLst>
          </p:cNvPr>
          <p:cNvCxnSpPr/>
          <p:nvPr/>
        </p:nvCxnSpPr>
        <p:spPr>
          <a:xfrm>
            <a:off x="1227005" y="1294626"/>
            <a:ext cx="154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 flipV="1">
            <a:off x="1227005" y="1294626"/>
            <a:ext cx="0" cy="9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flipV="1">
            <a:off x="2236040" y="1294626"/>
            <a:ext cx="0" cy="9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flipV="1">
            <a:off x="2779488" y="1294626"/>
            <a:ext cx="0" cy="306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103 Conector recto">
            <a:extLst>
              <a:ext uri="{FF2B5EF4-FFF2-40B4-BE49-F238E27FC236}">
                <a16:creationId xmlns:a16="http://schemas.microsoft.com/office/drawing/2014/main" id="{03033F94-EF98-401F-8BE1-9274B55FF82C}"/>
              </a:ext>
            </a:extLst>
          </p:cNvPr>
          <p:cNvCxnSpPr/>
          <p:nvPr/>
        </p:nvCxnSpPr>
        <p:spPr>
          <a:xfrm>
            <a:off x="2779488" y="1605290"/>
            <a:ext cx="72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6510990" y="2795520"/>
            <a:ext cx="0" cy="72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bject 77"/>
          <p:cNvSpPr txBox="1"/>
          <p:nvPr/>
        </p:nvSpPr>
        <p:spPr>
          <a:xfrm>
            <a:off x="4553282" y="3690262"/>
            <a:ext cx="758459" cy="2324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  ENERGÍAS LIMPIAS Y  RENOVABLES</a:t>
            </a:r>
          </a:p>
        </p:txBody>
      </p:sp>
      <p:sp>
        <p:nvSpPr>
          <p:cNvPr id="108" name="object 63"/>
          <p:cNvSpPr txBox="1"/>
          <p:nvPr/>
        </p:nvSpPr>
        <p:spPr>
          <a:xfrm>
            <a:off x="3177338" y="3698703"/>
            <a:ext cx="851905" cy="159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2075" algn="ctr">
              <a:lnSpc>
                <a:spcPct val="105600"/>
              </a:lnSpc>
              <a:spcBef>
                <a:spcPts val="95"/>
              </a:spcBef>
            </a:pPr>
            <a:r>
              <a:rPr sz="450" dirty="0">
                <a:latin typeface="Arial"/>
                <a:cs typeface="Arial"/>
              </a:rPr>
              <a:t>DEPARTAMENTO DE</a:t>
            </a:r>
            <a:r>
              <a:rPr lang="es-MX" sz="450" dirty="0">
                <a:latin typeface="Arial"/>
                <a:cs typeface="Arial"/>
              </a:rPr>
              <a:t> </a:t>
            </a:r>
            <a:r>
              <a:rPr sz="450" dirty="0">
                <a:latin typeface="Arial"/>
                <a:cs typeface="Arial"/>
              </a:rPr>
              <a:t>DESARROLLO INDUSTRIAL</a:t>
            </a:r>
          </a:p>
        </p:txBody>
      </p:sp>
      <p:cxnSp>
        <p:nvCxnSpPr>
          <p:cNvPr id="109" name="108 Conector recto"/>
          <p:cNvCxnSpPr/>
          <p:nvPr/>
        </p:nvCxnSpPr>
        <p:spPr>
          <a:xfrm flipV="1">
            <a:off x="2542231" y="2188544"/>
            <a:ext cx="0" cy="162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110 Conector recto"/>
          <p:cNvCxnSpPr/>
          <p:nvPr/>
        </p:nvCxnSpPr>
        <p:spPr>
          <a:xfrm>
            <a:off x="1494296" y="2884472"/>
            <a:ext cx="2106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>
            <a:off x="4939254" y="2874893"/>
            <a:ext cx="3117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831337" y="6603052"/>
            <a:ext cx="3855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00" dirty="0">
                <a:latin typeface="Arial" pitchFamily="34" charset="0"/>
                <a:cs typeface="Arial" pitchFamily="34" charset="0"/>
              </a:rPr>
              <a:t>ING. ALEJANDRA DE LA VEGA ARIZPE</a:t>
            </a:r>
          </a:p>
          <a:p>
            <a:pPr algn="ctr"/>
            <a:r>
              <a:rPr lang="es-MX" sz="700" dirty="0">
                <a:latin typeface="Arial" pitchFamily="34" charset="0"/>
                <a:cs typeface="Arial" pitchFamily="34" charset="0"/>
              </a:rPr>
              <a:t>SECRETARIA DE INNOVACIÓN Y DESARROLLO ECONÓMICO</a:t>
            </a:r>
          </a:p>
        </p:txBody>
      </p:sp>
      <p:sp>
        <p:nvSpPr>
          <p:cNvPr id="134" name="133 CuadroTexto"/>
          <p:cNvSpPr txBox="1"/>
          <p:nvPr/>
        </p:nvSpPr>
        <p:spPr>
          <a:xfrm>
            <a:off x="4471920" y="6603052"/>
            <a:ext cx="3855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00" dirty="0">
                <a:latin typeface="Arial" pitchFamily="34" charset="0"/>
                <a:cs typeface="Arial" pitchFamily="34" charset="0"/>
              </a:rPr>
              <a:t>MTRA. MÓNICA VARGAS RUIZ</a:t>
            </a:r>
          </a:p>
          <a:p>
            <a:pPr algn="ctr"/>
            <a:r>
              <a:rPr lang="es-MX" sz="700" dirty="0">
                <a:latin typeface="Arial" pitchFamily="34" charset="0"/>
                <a:cs typeface="Arial" pitchFamily="34" charset="0"/>
              </a:rPr>
              <a:t>SECRETARIA DE LA FUNCIÓN PÚBLICA</a:t>
            </a:r>
          </a:p>
        </p:txBody>
      </p:sp>
      <p:sp>
        <p:nvSpPr>
          <p:cNvPr id="138" name="137 CuadroTexto"/>
          <p:cNvSpPr txBox="1"/>
          <p:nvPr/>
        </p:nvSpPr>
        <p:spPr>
          <a:xfrm>
            <a:off x="1142406" y="75846"/>
            <a:ext cx="7036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itchFamily="34" charset="0"/>
                <a:cs typeface="Arial" pitchFamily="34" charset="0"/>
              </a:rPr>
              <a:t>SECRETARÍA DE INNOVACIÓN Y DESARROLLO ECONÓMICO</a:t>
            </a:r>
          </a:p>
          <a:p>
            <a:pPr algn="ctr"/>
            <a:r>
              <a:rPr lang="es-MX" sz="1600" b="1" dirty="0">
                <a:latin typeface="Arial" pitchFamily="34" charset="0"/>
                <a:cs typeface="Arial" pitchFamily="34" charset="0"/>
              </a:rPr>
              <a:t>ORGANIGRAMA 2019</a:t>
            </a:r>
          </a:p>
        </p:txBody>
      </p:sp>
      <p:cxnSp>
        <p:nvCxnSpPr>
          <p:cNvPr id="139" name="138 Conector recto"/>
          <p:cNvCxnSpPr/>
          <p:nvPr/>
        </p:nvCxnSpPr>
        <p:spPr>
          <a:xfrm>
            <a:off x="946872" y="3499914"/>
            <a:ext cx="54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946872" y="3499914"/>
            <a:ext cx="0" cy="13356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utoShape 2" descr="Resultado de imagen para gobierno del estado de chihuah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8" name="Picture 4" descr="Resultado de imagen para unidos con valor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376" y="194478"/>
            <a:ext cx="749106" cy="73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GOBIERNO DEL ESTADO LOGO CHIHUAHU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67218"/>
            <a:ext cx="921079" cy="91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8594" b="82422" l="20644" r="64934">
                        <a14:foregroundMark x1="22255" y1="66536" x2="22255" y2="66536"/>
                        <a14:foregroundMark x1="32357" y1="68880" x2="32357" y2="68880"/>
                        <a14:foregroundMark x1="46413" y1="68099" x2="46413" y2="68099"/>
                        <a14:foregroundMark x1="50146" y1="69401" x2="50146" y2="69401"/>
                        <a14:foregroundMark x1="56442" y1="70833" x2="56442" y2="70833"/>
                        <a14:foregroundMark x1="59663" y1="68099" x2="59663" y2="68099"/>
                        <a14:foregroundMark x1="61274" y1="67057" x2="61274" y2="67057"/>
                        <a14:foregroundMark x1="62079" y1="66797" x2="62079" y2="66797"/>
                        <a14:foregroundMark x1="30893" y1="64323" x2="30893" y2="64323"/>
                        <a14:foregroundMark x1="33602" y1="66667" x2="33602" y2="66667"/>
                        <a14:foregroundMark x1="23982" y1="62654" x2="23982" y2="62654"/>
                        <a14:foregroundMark x1="55957" y1="62517" x2="55957" y2="62517"/>
                        <a14:foregroundMark x1="58109" y1="69220" x2="58109" y2="69220"/>
                        <a14:foregroundMark x1="32898" y1="67305" x2="32898" y2="67305"/>
                        <a14:foregroundMark x1="55188" y1="68399" x2="55188" y2="68399"/>
                        <a14:foregroundMark x1="55573" y1="66758" x2="55573" y2="66758"/>
                        <a14:backgroundMark x1="39385" y1="68750" x2="39385" y2="68750"/>
                        <a14:backgroundMark x1="40410" y1="67188" x2="40410" y2="67188"/>
                        <a14:backgroundMark x1="46999" y1="66667" x2="46999" y2="66667"/>
                      </a14:backgroundRemoval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02" t="55729" r="34260" b="14583"/>
          <a:stretch/>
        </p:blipFill>
        <p:spPr bwMode="auto">
          <a:xfrm>
            <a:off x="1791291" y="6158635"/>
            <a:ext cx="2568823" cy="90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1823" b="74870" l="26135" r="56003">
                        <a14:foregroundMark x1="32138" y1="59245" x2="32138" y2="59245"/>
                        <a14:foregroundMark x1="33236" y1="67969" x2="33236" y2="67969"/>
                        <a14:foregroundMark x1="34041" y1="68750" x2="34041" y2="68750"/>
                        <a14:foregroundMark x1="35212" y1="69141" x2="35212" y2="69141"/>
                        <a14:foregroundMark x1="36384" y1="68229" x2="36384" y2="68229"/>
                        <a14:foregroundMark x1="37701" y1="67969" x2="37701" y2="67969"/>
                        <a14:foregroundMark x1="36164" y1="66406" x2="36164" y2="66406"/>
                        <a14:foregroundMark x1="39019" y1="69531" x2="39019" y2="69531"/>
                        <a14:foregroundMark x1="40849" y1="67969" x2="40849" y2="67969"/>
                        <a14:foregroundMark x1="41069" y1="65495" x2="41069" y2="65495"/>
                        <a14:foregroundMark x1="43265" y1="61328" x2="43265" y2="61328"/>
                        <a14:foregroundMark x1="42679" y1="62630" x2="42679" y2="62630"/>
                        <a14:foregroundMark x1="45022" y1="58203" x2="45022" y2="58203"/>
                        <a14:foregroundMark x1="44217" y1="59766" x2="44217" y2="59766"/>
                        <a14:foregroundMark x1="43777" y1="60547" x2="43777" y2="60547"/>
                        <a14:foregroundMark x1="45754" y1="56901" x2="45754" y2="56901"/>
                        <a14:foregroundMark x1="44583" y1="58984" x2="44583" y2="58984"/>
                        <a14:foregroundMark x1="46486" y1="55339" x2="46486" y2="55339"/>
                        <a14:foregroundMark x1="46120" y1="56120" x2="46120" y2="56120"/>
                        <a14:foregroundMark x1="47365" y1="53776" x2="47365" y2="53776"/>
                        <a14:foregroundMark x1="47072" y1="54557" x2="47072" y2="54557"/>
                        <a14:foregroundMark x1="46633" y1="54948" x2="46633" y2="54948"/>
                        <a14:foregroundMark x1="45315" y1="67188" x2="45315" y2="67188"/>
                        <a14:foregroundMark x1="47804" y1="64714" x2="47804" y2="64714"/>
                        <a14:foregroundMark x1="48829" y1="63411" x2="48829" y2="63411"/>
                        <a14:foregroundMark x1="48097" y1="64193" x2="48097" y2="64193"/>
                        <a14:foregroundMark x1="47365" y1="65104" x2="47365" y2="65104"/>
                        <a14:foregroundMark x1="46925" y1="65625" x2="46925" y2="65625"/>
                        <a14:foregroundMark x1="31772" y1="70703" x2="31772" y2="70703"/>
                        <a14:foregroundMark x1="34627" y1="69661" x2="34627" y2="69661"/>
                        <a14:foregroundMark x1="47657" y1="52995" x2="47657" y2="52995"/>
                        <a14:foregroundMark x1="32554" y1="57903" x2="32554" y2="57903"/>
                        <a14:foregroundMark x1="37325" y1="52912" x2="37325" y2="52912"/>
                        <a14:foregroundMark x1="33676" y1="62396" x2="33676" y2="62396"/>
                        <a14:foregroundMark x1="33209" y1="64559" x2="33209" y2="64559"/>
                        <a14:foregroundMark x1="36857" y1="66889" x2="36857" y2="66889"/>
                        <a14:foregroundMark x1="38260" y1="65557" x2="38260" y2="65557"/>
                        <a14:foregroundMark x1="39476" y1="65391" x2="39476" y2="65391"/>
                        <a14:foregroundMark x1="39008" y1="66889" x2="39008" y2="66889"/>
                        <a14:foregroundMark x1="42095" y1="63561" x2="42095" y2="63561"/>
                        <a14:foregroundMark x1="41628" y1="64393" x2="41628" y2="64393"/>
                        <a14:foregroundMark x1="53508" y1="66223" x2="53508" y2="66223"/>
                        <a14:foregroundMark x1="50140" y1="66057" x2="50140" y2="66057"/>
                        <a14:foregroundMark x1="52105" y1="66389" x2="52105" y2="66389"/>
                        <a14:foregroundMark x1="49205" y1="64725" x2="49205" y2="64725"/>
                        <a14:foregroundMark x1="40318" y1="69218" x2="40318" y2="69218"/>
                        <a14:foregroundMark x1="35173" y1="69884" x2="35173" y2="69884"/>
                      </a14:backgroundRemoval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143" t="50000" r="40264" b="13362"/>
          <a:stretch/>
        </p:blipFill>
        <p:spPr bwMode="auto">
          <a:xfrm>
            <a:off x="5550528" y="6123296"/>
            <a:ext cx="1626132" cy="915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8" name="147 Conector recto"/>
          <p:cNvCxnSpPr/>
          <p:nvPr/>
        </p:nvCxnSpPr>
        <p:spPr>
          <a:xfrm>
            <a:off x="2020980" y="3489724"/>
            <a:ext cx="511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05 Conector recto">
            <a:extLst>
              <a:ext uri="{FF2B5EF4-FFF2-40B4-BE49-F238E27FC236}">
                <a16:creationId xmlns:a16="http://schemas.microsoft.com/office/drawing/2014/main" id="{A8EE2366-0C7E-421D-97FD-2948F23C3502}"/>
              </a:ext>
            </a:extLst>
          </p:cNvPr>
          <p:cNvCxnSpPr/>
          <p:nvPr/>
        </p:nvCxnSpPr>
        <p:spPr>
          <a:xfrm flipV="1">
            <a:off x="2020648" y="3489724"/>
            <a:ext cx="0" cy="81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CuadroTexto"/>
          <p:cNvSpPr txBox="1"/>
          <p:nvPr/>
        </p:nvSpPr>
        <p:spPr>
          <a:xfrm>
            <a:off x="7697070" y="6705602"/>
            <a:ext cx="174220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" b="1" dirty="0">
                <a:latin typeface="Arial" pitchFamily="34" charset="0"/>
                <a:cs typeface="Arial" pitchFamily="34" charset="0"/>
              </a:rPr>
              <a:t>AGOSTO DE 2019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252</Words>
  <Application>Microsoft Office PowerPoint</Application>
  <PresentationFormat>Presentación en pantalla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Layda Yadira Arias Ochoa</dc:creator>
  <cp:lastModifiedBy>Layda Yadira Arias Ochoa</cp:lastModifiedBy>
  <cp:revision>37</cp:revision>
  <cp:lastPrinted>2019-10-03T19:02:33Z</cp:lastPrinted>
  <dcterms:created xsi:type="dcterms:W3CDTF">2019-08-15T22:29:56Z</dcterms:created>
  <dcterms:modified xsi:type="dcterms:W3CDTF">2019-10-04T17:32:48Z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2019-08-15T00:00:00Z</vt:filetime>
  </property>
</Properties>
</file>